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8" r:id="rId3"/>
    <p:sldId id="259" r:id="rId4"/>
    <p:sldId id="284" r:id="rId5"/>
    <p:sldId id="288" r:id="rId6"/>
    <p:sldId id="290" r:id="rId7"/>
    <p:sldId id="266" r:id="rId8"/>
    <p:sldId id="268" r:id="rId9"/>
    <p:sldId id="293" r:id="rId10"/>
    <p:sldId id="291" r:id="rId11"/>
    <p:sldId id="295" r:id="rId12"/>
    <p:sldId id="296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34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9E792A3-3077-CF45-8D29-6FBCD5E3DFD2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3C9A9-2A87-3945-A7D3-8E68B2A24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98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792A3-3077-CF45-8D29-6FBCD5E3DFD2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3C9A9-2A87-3945-A7D3-8E68B2A24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5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9E792A3-3077-CF45-8D29-6FBCD5E3DFD2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3C9A9-2A87-3945-A7D3-8E68B2A24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8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792A3-3077-CF45-8D29-6FBCD5E3DFD2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F443C9A9-2A87-3945-A7D3-8E68B2A24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55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9E792A3-3077-CF45-8D29-6FBCD5E3DFD2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3C9A9-2A87-3945-A7D3-8E68B2A24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792A3-3077-CF45-8D29-6FBCD5E3DFD2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3C9A9-2A87-3945-A7D3-8E68B2A24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91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792A3-3077-CF45-8D29-6FBCD5E3DFD2}" type="datetimeFigureOut">
              <a:rPr lang="en-US" smtClean="0"/>
              <a:t>8/18/20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3C9A9-2A87-3945-A7D3-8E68B2A24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9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792A3-3077-CF45-8D29-6FBCD5E3DFD2}" type="datetimeFigureOut">
              <a:rPr lang="en-US" smtClean="0"/>
              <a:t>8/18/20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3C9A9-2A87-3945-A7D3-8E68B2A2427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7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792A3-3077-CF45-8D29-6FBCD5E3DFD2}" type="datetimeFigureOut">
              <a:rPr lang="en-US" smtClean="0"/>
              <a:t>8/18/20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3C9A9-2A87-3945-A7D3-8E68B2A24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97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9E792A3-3077-CF45-8D29-6FBCD5E3DFD2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43C9A9-2A87-3945-A7D3-8E68B2A24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792A3-3077-CF45-8D29-6FBCD5E3DFD2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3C9A9-2A87-3945-A7D3-8E68B2A24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34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9E792A3-3077-CF45-8D29-6FBCD5E3DFD2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443C9A9-2A87-3945-A7D3-8E68B2A2427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3639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broadinstitute.org/cancer/cga/msp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mcgenomics.biomedcentral.com/articles/10.1186/s12864-019-5571-y" TargetMode="External"/><Relationship Id="rId2" Type="http://schemas.openxmlformats.org/officeDocument/2006/relationships/hyperlink" Target="https://www.nature.com/articles/s41598-018-38157-3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cancer.sanger.ac.uk/cosmic/signatur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302F1F-CBFE-E249-BCFD-B628FC031868}"/>
              </a:ext>
            </a:extLst>
          </p:cNvPr>
          <p:cNvSpPr txBox="1">
            <a:spLocks/>
          </p:cNvSpPr>
          <p:nvPr/>
        </p:nvSpPr>
        <p:spPr>
          <a:xfrm>
            <a:off x="581191" y="1020431"/>
            <a:ext cx="10993549" cy="1475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/>
              <a:t>SOMATIC SIMU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7A8B0A1-5C4A-824A-9937-CFB6D82A185D}"/>
              </a:ext>
            </a:extLst>
          </p:cNvPr>
          <p:cNvSpPr txBox="1">
            <a:spLocks/>
          </p:cNvSpPr>
          <p:nvPr/>
        </p:nvSpPr>
        <p:spPr>
          <a:xfrm>
            <a:off x="803785" y="3426069"/>
            <a:ext cx="10548360" cy="590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>
                <a:solidFill>
                  <a:schemeClr val="bg1"/>
                </a:solidFill>
              </a:rPr>
              <a:t>MUTATION SIGNATURE SIMULATOR FOR BENCHMARKING ALIGNMENT FREE MACHINE LEARNING CLASSIFICATION OF GENOMIC SIGNATURES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6CB66EE-F8FA-CD43-BFF4-9AD333D195A7}"/>
              </a:ext>
            </a:extLst>
          </p:cNvPr>
          <p:cNvSpPr txBox="1">
            <a:spLocks/>
          </p:cNvSpPr>
          <p:nvPr/>
        </p:nvSpPr>
        <p:spPr>
          <a:xfrm>
            <a:off x="821820" y="4362557"/>
            <a:ext cx="10548360" cy="590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>
                <a:solidFill>
                  <a:schemeClr val="bg1"/>
                </a:solidFill>
              </a:rPr>
              <a:t>PROJECT UPDATE: AUGUST 7, 2020</a:t>
            </a:r>
          </a:p>
        </p:txBody>
      </p:sp>
    </p:spTree>
    <p:extLst>
      <p:ext uri="{BB962C8B-B14F-4D97-AF65-F5344CB8AC3E}">
        <p14:creationId xmlns:p14="http://schemas.microsoft.com/office/powerpoint/2010/main" val="9835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6B7329-458D-AC47-B625-332E4F984EDD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B4B51C-A3A0-D94B-8498-448D5408EE9C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E98210-4D61-C046-9B15-213572F9A8DA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693825-72EA-F44B-843F-A47F79F1991E}"/>
              </a:ext>
            </a:extLst>
          </p:cNvPr>
          <p:cNvSpPr/>
          <p:nvPr/>
        </p:nvSpPr>
        <p:spPr>
          <a:xfrm>
            <a:off x="9756239" y="-2689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BCBEAB-085E-D944-87EA-ED58839A6DBC}"/>
              </a:ext>
            </a:extLst>
          </p:cNvPr>
          <p:cNvSpPr/>
          <p:nvPr/>
        </p:nvSpPr>
        <p:spPr>
          <a:xfrm>
            <a:off x="7340927" y="13876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00F5A68-77AF-2F40-8549-FEEE4BBB4BEA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Parallel Directed evolution simulation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F35E5A-D6D4-6947-AA3F-4AB3E13D6BBB}"/>
              </a:ext>
            </a:extLst>
          </p:cNvPr>
          <p:cNvSpPr txBox="1"/>
          <p:nvPr/>
        </p:nvSpPr>
        <p:spPr>
          <a:xfrm>
            <a:off x="2132421" y="1633315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E405C6-4813-7C46-B16E-4150D7DC4225}"/>
              </a:ext>
            </a:extLst>
          </p:cNvPr>
          <p:cNvSpPr txBox="1"/>
          <p:nvPr/>
        </p:nvSpPr>
        <p:spPr>
          <a:xfrm>
            <a:off x="2304247" y="1864147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A509945-904C-0E4B-9709-F5B9D1168EAF}"/>
              </a:ext>
            </a:extLst>
          </p:cNvPr>
          <p:cNvSpPr/>
          <p:nvPr/>
        </p:nvSpPr>
        <p:spPr>
          <a:xfrm>
            <a:off x="546100" y="2930922"/>
            <a:ext cx="2240694" cy="1718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Cancer </a:t>
            </a:r>
          </a:p>
          <a:p>
            <a:pPr algn="ctr"/>
            <a:r>
              <a:rPr lang="en-US" sz="3200" dirty="0"/>
              <a:t>Type Signatures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0846EF5-1EB0-8E45-B4D9-82DA682CE40C}"/>
              </a:ext>
            </a:extLst>
          </p:cNvPr>
          <p:cNvSpPr/>
          <p:nvPr/>
        </p:nvSpPr>
        <p:spPr>
          <a:xfrm>
            <a:off x="4788141" y="173918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A92A6ED-FF74-FC4B-B872-F98BDF774C22}"/>
              </a:ext>
            </a:extLst>
          </p:cNvPr>
          <p:cNvSpPr/>
          <p:nvPr/>
        </p:nvSpPr>
        <p:spPr>
          <a:xfrm>
            <a:off x="4788141" y="328738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3B25507-01DA-9349-999C-1685747A266A}"/>
              </a:ext>
            </a:extLst>
          </p:cNvPr>
          <p:cNvSpPr/>
          <p:nvPr/>
        </p:nvSpPr>
        <p:spPr>
          <a:xfrm>
            <a:off x="4788141" y="521101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D70C38-FAF0-7A46-B835-CD66A0F0357D}"/>
              </a:ext>
            </a:extLst>
          </p:cNvPr>
          <p:cNvSpPr/>
          <p:nvPr/>
        </p:nvSpPr>
        <p:spPr>
          <a:xfrm>
            <a:off x="7029751" y="1746147"/>
            <a:ext cx="1261808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8F3A7E1-0826-A543-92B4-3A85B9CD63CC}"/>
              </a:ext>
            </a:extLst>
          </p:cNvPr>
          <p:cNvSpPr/>
          <p:nvPr/>
        </p:nvSpPr>
        <p:spPr>
          <a:xfrm>
            <a:off x="9586842" y="1732430"/>
            <a:ext cx="161405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ED4F87-2F2C-D64F-B486-9D4DAB9A7B01}"/>
              </a:ext>
            </a:extLst>
          </p:cNvPr>
          <p:cNvSpPr/>
          <p:nvPr/>
        </p:nvSpPr>
        <p:spPr>
          <a:xfrm>
            <a:off x="7203455" y="3197749"/>
            <a:ext cx="914400" cy="1093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2BB4900-E88B-7D4A-9EC1-5857079895F7}"/>
              </a:ext>
            </a:extLst>
          </p:cNvPr>
          <p:cNvSpPr/>
          <p:nvPr/>
        </p:nvSpPr>
        <p:spPr>
          <a:xfrm>
            <a:off x="9907397" y="3049049"/>
            <a:ext cx="914400" cy="13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5AE92C-FFD5-2549-B559-D74B03BC6184}"/>
              </a:ext>
            </a:extLst>
          </p:cNvPr>
          <p:cNvSpPr/>
          <p:nvPr/>
        </p:nvSpPr>
        <p:spPr>
          <a:xfrm>
            <a:off x="6999151" y="5008532"/>
            <a:ext cx="1261808" cy="13176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756A82C-C847-3849-A1BD-F1535BD9102D}"/>
              </a:ext>
            </a:extLst>
          </p:cNvPr>
          <p:cNvSpPr/>
          <p:nvPr/>
        </p:nvSpPr>
        <p:spPr>
          <a:xfrm>
            <a:off x="9557569" y="4828619"/>
            <a:ext cx="1614056" cy="1677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8333C2ED-9B9B-9E4E-AF18-05F276C1DB5E}"/>
              </a:ext>
            </a:extLst>
          </p:cNvPr>
          <p:cNvSpPr/>
          <p:nvPr/>
        </p:nvSpPr>
        <p:spPr>
          <a:xfrm>
            <a:off x="6003244" y="2016145"/>
            <a:ext cx="787400" cy="38850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DE7C6336-554F-6448-8A75-B155699496E7}"/>
              </a:ext>
            </a:extLst>
          </p:cNvPr>
          <p:cNvSpPr/>
          <p:nvPr/>
        </p:nvSpPr>
        <p:spPr>
          <a:xfrm>
            <a:off x="6003244" y="3550331"/>
            <a:ext cx="787400" cy="38850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5DE26962-37E8-294D-B0C4-BDCAC1337076}"/>
              </a:ext>
            </a:extLst>
          </p:cNvPr>
          <p:cNvSpPr/>
          <p:nvPr/>
        </p:nvSpPr>
        <p:spPr>
          <a:xfrm>
            <a:off x="5997652" y="5525651"/>
            <a:ext cx="787400" cy="38850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BBC9C2D-3EA8-294F-90F2-554523EF5E3E}"/>
              </a:ext>
            </a:extLst>
          </p:cNvPr>
          <p:cNvSpPr/>
          <p:nvPr/>
        </p:nvSpPr>
        <p:spPr>
          <a:xfrm>
            <a:off x="8530666" y="1995525"/>
            <a:ext cx="787400" cy="38850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88DED269-662F-C34E-A873-AC080E35348D}"/>
              </a:ext>
            </a:extLst>
          </p:cNvPr>
          <p:cNvSpPr/>
          <p:nvPr/>
        </p:nvSpPr>
        <p:spPr>
          <a:xfrm>
            <a:off x="8510440" y="3537229"/>
            <a:ext cx="787400" cy="38850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169A4CDC-58A5-2E43-B189-55D15179D0B2}"/>
              </a:ext>
            </a:extLst>
          </p:cNvPr>
          <p:cNvSpPr/>
          <p:nvPr/>
        </p:nvSpPr>
        <p:spPr>
          <a:xfrm>
            <a:off x="8515564" y="5525651"/>
            <a:ext cx="787400" cy="38850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1BBF92D-0B70-4F4A-975A-6E3027F33124}"/>
              </a:ext>
            </a:extLst>
          </p:cNvPr>
          <p:cNvSpPr/>
          <p:nvPr/>
        </p:nvSpPr>
        <p:spPr>
          <a:xfrm rot="20103569">
            <a:off x="2957644" y="2473413"/>
            <a:ext cx="1753666" cy="371937"/>
          </a:xfrm>
          <a:prstGeom prst="rightArrow">
            <a:avLst>
              <a:gd name="adj1" fmla="val 58270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501A03D3-410F-BF4A-9B76-D90653E16587}"/>
              </a:ext>
            </a:extLst>
          </p:cNvPr>
          <p:cNvSpPr/>
          <p:nvPr/>
        </p:nvSpPr>
        <p:spPr>
          <a:xfrm rot="1618596">
            <a:off x="2872622" y="4791922"/>
            <a:ext cx="1815457" cy="340484"/>
          </a:xfrm>
          <a:prstGeom prst="rightArrow">
            <a:avLst>
              <a:gd name="adj1" fmla="val 5827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13D0892E-4E4F-DF4E-B7DB-30B45DB72AD4}"/>
              </a:ext>
            </a:extLst>
          </p:cNvPr>
          <p:cNvSpPr/>
          <p:nvPr/>
        </p:nvSpPr>
        <p:spPr>
          <a:xfrm>
            <a:off x="3087497" y="3577175"/>
            <a:ext cx="1392958" cy="348556"/>
          </a:xfrm>
          <a:prstGeom prst="rightArrow">
            <a:avLst>
              <a:gd name="adj1" fmla="val 58270"/>
              <a:gd name="adj2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E68CAA-F932-344E-BDD3-1639F9C5F485}"/>
              </a:ext>
            </a:extLst>
          </p:cNvPr>
          <p:cNvSpPr txBox="1"/>
          <p:nvPr/>
        </p:nvSpPr>
        <p:spPr>
          <a:xfrm>
            <a:off x="4666538" y="123349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868479-A5B0-A445-8C32-2B16AA0911E2}"/>
              </a:ext>
            </a:extLst>
          </p:cNvPr>
          <p:cNvSpPr txBox="1"/>
          <p:nvPr/>
        </p:nvSpPr>
        <p:spPr>
          <a:xfrm>
            <a:off x="7122649" y="1233713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BBD6E7-72C7-A74F-B515-837ECA3BDB6C}"/>
              </a:ext>
            </a:extLst>
          </p:cNvPr>
          <p:cNvSpPr txBox="1"/>
          <p:nvPr/>
        </p:nvSpPr>
        <p:spPr>
          <a:xfrm>
            <a:off x="9809415" y="1233713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3</a:t>
            </a:r>
          </a:p>
        </p:txBody>
      </p:sp>
    </p:spTree>
    <p:extLst>
      <p:ext uri="{BB962C8B-B14F-4D97-AF65-F5344CB8AC3E}">
        <p14:creationId xmlns:p14="http://schemas.microsoft.com/office/powerpoint/2010/main" val="3251216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14022E-C94D-5A40-916B-7E39B5A5B281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Current Limitations of Temporal Simulation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EFA666-DA27-F747-8A6D-31A31214C7E9}"/>
              </a:ext>
            </a:extLst>
          </p:cNvPr>
          <p:cNvSpPr txBox="1"/>
          <p:nvPr/>
        </p:nvSpPr>
        <p:spPr>
          <a:xfrm>
            <a:off x="1490050" y="1713664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89ED3-6381-C342-91B5-9BB6F8C2CE0D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3B94F2-85DC-5D40-828A-4C6C71808DBE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3B02B8-4835-B44A-8728-159FC83B26B7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F92A4A-8D6B-3145-B021-0A6B23E8EEAD}"/>
              </a:ext>
            </a:extLst>
          </p:cNvPr>
          <p:cNvSpPr/>
          <p:nvPr/>
        </p:nvSpPr>
        <p:spPr>
          <a:xfrm>
            <a:off x="9756239" y="-2689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D56DB6-E171-9C4D-9BB1-4FB878CA13BA}"/>
              </a:ext>
            </a:extLst>
          </p:cNvPr>
          <p:cNvSpPr/>
          <p:nvPr/>
        </p:nvSpPr>
        <p:spPr>
          <a:xfrm>
            <a:off x="7340927" y="13876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F8D6BC-2C95-FF40-A888-8FB85A6D7A5A}"/>
              </a:ext>
            </a:extLst>
          </p:cNvPr>
          <p:cNvSpPr txBox="1"/>
          <p:nvPr/>
        </p:nvSpPr>
        <p:spPr>
          <a:xfrm>
            <a:off x="427400" y="1635232"/>
            <a:ext cx="114598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Total mutations for each sample in the dataset likely sampled at various stages of the cancer time course, skewed towards later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Incomplete PCAWG Timeline Info Dataset: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Missing values in dataset (2,778 samples with signature data):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Donour</a:t>
            </a:r>
            <a:r>
              <a:rPr lang="en-US" sz="2400" dirty="0"/>
              <a:t> age at diagnosis: 2650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Donour</a:t>
            </a:r>
            <a:r>
              <a:rPr lang="en-US" sz="2400" dirty="0"/>
              <a:t> survival time since diagnosis: 1754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Tumour</a:t>
            </a:r>
            <a:r>
              <a:rPr lang="en-US" sz="2400" dirty="0"/>
              <a:t> stage: 1491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51375D-3D95-7548-AA47-B4DB8FE9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604" y="2799157"/>
            <a:ext cx="5156996" cy="19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2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14022E-C94D-5A40-916B-7E39B5A5B281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POTENTIAL </a:t>
            </a:r>
            <a:r>
              <a:rPr lang="en-US"/>
              <a:t>future direction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EFA666-DA27-F747-8A6D-31A31214C7E9}"/>
              </a:ext>
            </a:extLst>
          </p:cNvPr>
          <p:cNvSpPr txBox="1"/>
          <p:nvPr/>
        </p:nvSpPr>
        <p:spPr>
          <a:xfrm>
            <a:off x="1490050" y="1713664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89ED3-6381-C342-91B5-9BB6F8C2CE0D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3B94F2-85DC-5D40-828A-4C6C71808DBE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3B02B8-4835-B44A-8728-159FC83B26B7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F92A4A-8D6B-3145-B021-0A6B23E8EEAD}"/>
              </a:ext>
            </a:extLst>
          </p:cNvPr>
          <p:cNvSpPr/>
          <p:nvPr/>
        </p:nvSpPr>
        <p:spPr>
          <a:xfrm>
            <a:off x="9756239" y="-2689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D56DB6-E171-9C4D-9BB1-4FB878CA13BA}"/>
              </a:ext>
            </a:extLst>
          </p:cNvPr>
          <p:cNvSpPr/>
          <p:nvPr/>
        </p:nvSpPr>
        <p:spPr>
          <a:xfrm>
            <a:off x="7340927" y="13876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8DD13-A2D7-AE4C-BFE2-5C2F741506D0}"/>
              </a:ext>
            </a:extLst>
          </p:cNvPr>
          <p:cNvSpPr txBox="1"/>
          <p:nvPr/>
        </p:nvSpPr>
        <p:spPr>
          <a:xfrm>
            <a:off x="913063" y="1635684"/>
            <a:ext cx="103050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Simulate two stages for each cancer type based on whole genome duplication status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Simulate single stage for each cancer type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Modifications to the original iterative and successive implementation of simulations across a time scale</a:t>
            </a:r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2854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PCAWG Dataset 1: Signature Decomposition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9747828" y="0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7303656" y="-450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2BA0D3-C541-D842-AE29-7300A79AF349}"/>
              </a:ext>
            </a:extLst>
          </p:cNvPr>
          <p:cNvGraphicFramePr>
            <a:graphicFrameLocks noGrp="1"/>
          </p:cNvGraphicFramePr>
          <p:nvPr/>
        </p:nvGraphicFramePr>
        <p:xfrm>
          <a:off x="629801" y="3538355"/>
          <a:ext cx="8128001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1513">
                  <a:extLst>
                    <a:ext uri="{9D8B030D-6E8A-4147-A177-3AD203B41FA5}">
                      <a16:colId xmlns:a16="http://schemas.microsoft.com/office/drawing/2014/main" val="876415465"/>
                    </a:ext>
                  </a:extLst>
                </a:gridCol>
                <a:gridCol w="1100773">
                  <a:extLst>
                    <a:ext uri="{9D8B030D-6E8A-4147-A177-3AD203B41FA5}">
                      <a16:colId xmlns:a16="http://schemas.microsoft.com/office/drawing/2014/main" val="194821628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5653562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603063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5763034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2284836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01295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Accession 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SBS1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SBS2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SBS3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SBS4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SBS5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8487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SP116499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2217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571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035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SP116505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679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56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SP116509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2608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650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SP116437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440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13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SP116512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2810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30975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EEE61B9-BFC9-0B46-A902-6F2E2A86606A}"/>
              </a:ext>
            </a:extLst>
          </p:cNvPr>
          <p:cNvSpPr txBox="1"/>
          <p:nvPr/>
        </p:nvSpPr>
        <p:spPr>
          <a:xfrm>
            <a:off x="546673" y="3048889"/>
            <a:ext cx="812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1:  </a:t>
            </a:r>
            <a:r>
              <a:rPr lang="en-US" dirty="0" err="1"/>
              <a:t>SigProfiler</a:t>
            </a:r>
            <a:r>
              <a:rPr lang="en-US" dirty="0"/>
              <a:t> SBS signatures in Bone-Osteosarcoma samples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7190D-151A-2644-9A28-D2357CBE96E0}"/>
              </a:ext>
            </a:extLst>
          </p:cNvPr>
          <p:cNvSpPr txBox="1"/>
          <p:nvPr/>
        </p:nvSpPr>
        <p:spPr>
          <a:xfrm>
            <a:off x="1088790" y="1589066"/>
            <a:ext cx="10014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SigProfiler</a:t>
            </a:r>
            <a:r>
              <a:rPr lang="en-US" sz="2400" dirty="0"/>
              <a:t> identifies SBS, DBS and indel mutations in whole cancer genome sequences and attributes each to a unique mutational signature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2C7BD6-913B-2D48-98BF-DAF4DFA3096D}"/>
              </a:ext>
            </a:extLst>
          </p:cNvPr>
          <p:cNvSpPr txBox="1"/>
          <p:nvPr/>
        </p:nvSpPr>
        <p:spPr>
          <a:xfrm>
            <a:off x="9338470" y="2839133"/>
            <a:ext cx="30214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Unique sets of SBS </a:t>
            </a:r>
          </a:p>
          <a:p>
            <a:r>
              <a:rPr lang="en-US" dirty="0"/>
              <a:t>Signatures present:</a:t>
            </a:r>
          </a:p>
          <a:p>
            <a:endParaRPr lang="en-US" dirty="0"/>
          </a:p>
          <a:p>
            <a:r>
              <a:rPr lang="en-US" dirty="0"/>
              <a:t>SBS1, SBS2, SBS3, SBS5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SBS1, SBS2, SBS5</a:t>
            </a:r>
          </a:p>
          <a:p>
            <a:endParaRPr lang="en-US" dirty="0"/>
          </a:p>
          <a:p>
            <a:r>
              <a:rPr lang="en-US" dirty="0"/>
              <a:t>SBS1, SBS3, SBS5</a:t>
            </a:r>
          </a:p>
          <a:p>
            <a:endParaRPr lang="en-US" dirty="0"/>
          </a:p>
          <a:p>
            <a:r>
              <a:rPr lang="en-US" dirty="0"/>
              <a:t>SBS1, SBS3, SBS5</a:t>
            </a:r>
          </a:p>
          <a:p>
            <a:endParaRPr lang="en-US" dirty="0"/>
          </a:p>
          <a:p>
            <a:r>
              <a:rPr lang="en-US" dirty="0"/>
              <a:t>SBS1, SBS2</a:t>
            </a:r>
          </a:p>
        </p:txBody>
      </p:sp>
    </p:spTree>
    <p:extLst>
      <p:ext uri="{BB962C8B-B14F-4D97-AF65-F5344CB8AC3E}">
        <p14:creationId xmlns:p14="http://schemas.microsoft.com/office/powerpoint/2010/main" val="3882474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PCAWG Dataset 2: Mutation attribution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AF268-2690-B04A-AD1C-16E4B5CB8F4E}"/>
              </a:ext>
            </a:extLst>
          </p:cNvPr>
          <p:cNvSpPr txBox="1"/>
          <p:nvPr/>
        </p:nvSpPr>
        <p:spPr>
          <a:xfrm>
            <a:off x="1490050" y="1713664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9806EC-037F-4A48-8C94-9DD30827513F}"/>
              </a:ext>
            </a:extLst>
          </p:cNvPr>
          <p:cNvSpPr txBox="1"/>
          <p:nvPr/>
        </p:nvSpPr>
        <p:spPr>
          <a:xfrm>
            <a:off x="1648687" y="2877416"/>
            <a:ext cx="812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2:  </a:t>
            </a:r>
            <a:r>
              <a:rPr lang="en-US" dirty="0" err="1"/>
              <a:t>SigProfiler</a:t>
            </a:r>
            <a:r>
              <a:rPr lang="en-US" dirty="0"/>
              <a:t> 96-type SBS Signatures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93A27DC-0D30-4746-8617-BB6729066DFA}"/>
              </a:ext>
            </a:extLst>
          </p:cNvPr>
          <p:cNvGraphicFramePr>
            <a:graphicFrameLocks noGrp="1"/>
          </p:cNvGraphicFramePr>
          <p:nvPr/>
        </p:nvGraphicFramePr>
        <p:xfrm>
          <a:off x="1726242" y="3429000"/>
          <a:ext cx="8768375" cy="241495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52625">
                  <a:extLst>
                    <a:ext uri="{9D8B030D-6E8A-4147-A177-3AD203B41FA5}">
                      <a16:colId xmlns:a16="http://schemas.microsoft.com/office/drawing/2014/main" val="948611501"/>
                    </a:ext>
                  </a:extLst>
                </a:gridCol>
                <a:gridCol w="1252625">
                  <a:extLst>
                    <a:ext uri="{9D8B030D-6E8A-4147-A177-3AD203B41FA5}">
                      <a16:colId xmlns:a16="http://schemas.microsoft.com/office/drawing/2014/main" val="1969929392"/>
                    </a:ext>
                  </a:extLst>
                </a:gridCol>
                <a:gridCol w="1252625">
                  <a:extLst>
                    <a:ext uri="{9D8B030D-6E8A-4147-A177-3AD203B41FA5}">
                      <a16:colId xmlns:a16="http://schemas.microsoft.com/office/drawing/2014/main" val="3860964171"/>
                    </a:ext>
                  </a:extLst>
                </a:gridCol>
                <a:gridCol w="1252625">
                  <a:extLst>
                    <a:ext uri="{9D8B030D-6E8A-4147-A177-3AD203B41FA5}">
                      <a16:colId xmlns:a16="http://schemas.microsoft.com/office/drawing/2014/main" val="2279101304"/>
                    </a:ext>
                  </a:extLst>
                </a:gridCol>
                <a:gridCol w="1252625">
                  <a:extLst>
                    <a:ext uri="{9D8B030D-6E8A-4147-A177-3AD203B41FA5}">
                      <a16:colId xmlns:a16="http://schemas.microsoft.com/office/drawing/2014/main" val="2619017751"/>
                    </a:ext>
                  </a:extLst>
                </a:gridCol>
                <a:gridCol w="1252625">
                  <a:extLst>
                    <a:ext uri="{9D8B030D-6E8A-4147-A177-3AD203B41FA5}">
                      <a16:colId xmlns:a16="http://schemas.microsoft.com/office/drawing/2014/main" val="163025672"/>
                    </a:ext>
                  </a:extLst>
                </a:gridCol>
                <a:gridCol w="1252625">
                  <a:extLst>
                    <a:ext uri="{9D8B030D-6E8A-4147-A177-3AD203B41FA5}">
                      <a16:colId xmlns:a16="http://schemas.microsoft.com/office/drawing/2014/main" val="2423020239"/>
                    </a:ext>
                  </a:extLst>
                </a:gridCol>
              </a:tblGrid>
              <a:tr h="48299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Type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 err="1">
                          <a:effectLst/>
                        </a:rPr>
                        <a:t>SubType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SBS1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SBS2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SBS3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SBS4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SBS5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1825593"/>
                  </a:ext>
                </a:extLst>
              </a:tr>
              <a:tr h="48299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C&gt;A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ACA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8.86E-04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5.80E-07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2.08E-02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4.22E-02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1.20E-02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5083333"/>
                  </a:ext>
                </a:extLst>
              </a:tr>
              <a:tr h="48299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C&gt;A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ACC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2.28E-03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1.48E-04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1.65E-02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3.33E-02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9.44E-03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1670069"/>
                  </a:ext>
                </a:extLst>
              </a:tr>
              <a:tr h="48299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C&gt;A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ACG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1.77E-04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5.23E-05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1.75E-03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1.56E-02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1.85E-03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5759443"/>
                  </a:ext>
                </a:extLst>
              </a:tr>
              <a:tr h="482991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C&gt;A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ACT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1.28E-03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9.78E-05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1.22E-02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2.95E-02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 dirty="0">
                          <a:effectLst/>
                        </a:rPr>
                        <a:t>6.61E-03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640265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22A02F8-8DED-114D-9217-098885E50620}"/>
              </a:ext>
            </a:extLst>
          </p:cNvPr>
          <p:cNvSpPr txBox="1"/>
          <p:nvPr/>
        </p:nvSpPr>
        <p:spPr>
          <a:xfrm>
            <a:off x="1103220" y="1482832"/>
            <a:ext cx="10014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SigProfiler</a:t>
            </a:r>
            <a:r>
              <a:rPr lang="en-US" sz="2400" dirty="0"/>
              <a:t> characterizes the probability that any given mutation attributed to a signature is a specific Type and </a:t>
            </a:r>
            <a:r>
              <a:rPr lang="en-US" sz="2400" dirty="0" err="1"/>
              <a:t>SubType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494A02-D0AD-F54A-A016-21B375704CEB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E9B8E0-B93B-D544-81A5-B77803D0B7A8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D6EDBE-CC62-B447-B0F5-8CA7D523091E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E634E6-77F5-5D42-9337-5620EB415A04}"/>
              </a:ext>
            </a:extLst>
          </p:cNvPr>
          <p:cNvSpPr/>
          <p:nvPr/>
        </p:nvSpPr>
        <p:spPr>
          <a:xfrm>
            <a:off x="9747828" y="0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288080-159C-864E-8CBB-A22703933BA8}"/>
              </a:ext>
            </a:extLst>
          </p:cNvPr>
          <p:cNvSpPr/>
          <p:nvPr/>
        </p:nvSpPr>
        <p:spPr>
          <a:xfrm>
            <a:off x="7303656" y="-450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163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735215-E8E4-4246-8722-601A8FC9FE7B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17AFCD-9710-D343-8F66-3C17EC23634D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4E77F5-3327-2245-A07B-0B76FA3ECEE4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3EB574-4CBF-E142-BA2F-7FDDABC96D5F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B721EB-E4BA-624E-9E77-32C9FE9F7D0D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00F90F-6DAB-7C4D-9306-14F9A0452205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0993549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Mutation Signatures: overview</a:t>
            </a:r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B864568F-1456-3D41-AAB7-2A6A8177B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17" r="49830" b="-470"/>
          <a:stretch/>
        </p:blipFill>
        <p:spPr>
          <a:xfrm>
            <a:off x="5592401" y="1432480"/>
            <a:ext cx="6100400" cy="43406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79F8FD-AEBD-0841-91C0-7651C0A4DF6A}"/>
              </a:ext>
            </a:extLst>
          </p:cNvPr>
          <p:cNvSpPr txBox="1"/>
          <p:nvPr/>
        </p:nvSpPr>
        <p:spPr>
          <a:xfrm>
            <a:off x="6008361" y="6314997"/>
            <a:ext cx="3912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https://software.broadinstitute.org/cancer/cga/msp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92F4E-0332-BA42-8785-3114F9F76DDB}"/>
              </a:ext>
            </a:extLst>
          </p:cNvPr>
          <p:cNvSpPr txBox="1"/>
          <p:nvPr/>
        </p:nvSpPr>
        <p:spPr>
          <a:xfrm>
            <a:off x="6008361" y="5909629"/>
            <a:ext cx="520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1. Catalogue of Mutations in Cancer Genomes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ED3F22-587D-2A49-8FC9-35C5A6189B0F}"/>
              </a:ext>
            </a:extLst>
          </p:cNvPr>
          <p:cNvSpPr txBox="1"/>
          <p:nvPr/>
        </p:nvSpPr>
        <p:spPr>
          <a:xfrm>
            <a:off x="427400" y="1765501"/>
            <a:ext cx="47625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Somatic mutations in cancer genomes can have an exogenous and endogenous origin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Characteristic mutations lead to a signature</a:t>
            </a:r>
          </a:p>
          <a:p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Signatures have unique identifying features that differ relative to other signatures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344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91838B-E81B-4F46-947C-30163FA7BF4C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42E9F0-CB8F-624C-872F-2E5231FAC07D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766DA0-E5E3-364A-911D-EC1B144A8599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5D3B5-9606-2141-82B8-B4207DE6A7CD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D113C-1C77-8947-B65B-BFFFFABEFC39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4465E8-3CDB-3B4E-BA4B-62A090BC7992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0993549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Features of mutation signatures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6DF7B-B9A2-EE44-8638-E4B9E6864E82}"/>
              </a:ext>
            </a:extLst>
          </p:cNvPr>
          <p:cNvSpPr txBox="1"/>
          <p:nvPr/>
        </p:nvSpPr>
        <p:spPr>
          <a:xfrm>
            <a:off x="289861" y="1994090"/>
            <a:ext cx="47625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Multiple mutational processes lead to superimposed signatures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Mathematical models estimate which mutations are attributed to which signature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Potential for classification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FAE8BF-A018-894B-B308-0DDEDACC27D7}"/>
              </a:ext>
            </a:extLst>
          </p:cNvPr>
          <p:cNvSpPr txBox="1"/>
          <p:nvPr/>
        </p:nvSpPr>
        <p:spPr>
          <a:xfrm>
            <a:off x="5155784" y="5742047"/>
            <a:ext cx="6797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Set of single base substitution signatures and their kernel density estimate that contribute to the set of Skin-Melanoma whole genome sequences in the PCAWG dataset (n=107)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6A082C-EECD-524D-923D-B644F61E1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783" y="1765263"/>
            <a:ext cx="6797637" cy="34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56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399" y="594944"/>
            <a:ext cx="11526707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Cosine Similarity of SBS Mutation PROFILE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BAB71-AD6F-F749-AC7E-7E670EF7082E}"/>
              </a:ext>
            </a:extLst>
          </p:cNvPr>
          <p:cNvSpPr txBox="1"/>
          <p:nvPr/>
        </p:nvSpPr>
        <p:spPr>
          <a:xfrm>
            <a:off x="515704" y="1528998"/>
            <a:ext cx="46250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Cosine similarity is metric used to compare the similarity of a multidimensional metric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Higher score indicates higher similarity between cancer types and more similar evolutionary trajectories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900CF9B-801F-954D-825E-2F6D5F42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745" y="1314870"/>
            <a:ext cx="6048899" cy="53088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B7006E2-5500-CE43-ACF5-ADFEE6EC0A9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A99EF9-CEAE-3043-B42D-EF56DDC71D4B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Visualization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219BB0-2E61-E24B-90CD-D2945022C1E0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E5875E-E7D5-F041-B1A7-FC6167465F2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58E179-0A47-8E48-8646-DA5474C1FDEA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88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399" y="594944"/>
            <a:ext cx="11526707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SBS Mutation Burden in whole genome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329B4B8A-0A05-8C44-BED6-41EE878A443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876" y="1365315"/>
            <a:ext cx="8240305" cy="501164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404770-C78A-6A42-A32C-1AF4829CFF79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D4D62A-C322-514F-A039-30C712C7C8C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Visualization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D5979F-2A77-E448-876B-59425FE5967D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BBEE81-FFDB-C645-B9B1-51D2A3057023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061307-6D19-9942-A5E0-0F10ED54672A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3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347076" y="1041562"/>
            <a:ext cx="11526707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DBS  and Indel Mutation Burden in whole genome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BDEB5D8-6318-5142-94F4-8E63738447B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32632"/>
            <a:ext cx="5609422" cy="365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74E3A2-90D2-974D-BB79-A49F460918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118" y="2032632"/>
            <a:ext cx="5609422" cy="365207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B92097D-2406-5B43-A209-06F79F6A0693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8B91C9-8045-DC49-BBD8-A0AE5B8F64AA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Visualization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B5503D-F24B-8E4D-B7A7-764FECE08AC2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656547-E65A-9546-8B6A-1F656E7A8059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1FF253-73F9-F345-858B-396CCB29F786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336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CA839DF-6D79-8A47-85EA-40E4A79E0509}"/>
              </a:ext>
            </a:extLst>
          </p:cNvPr>
          <p:cNvSpPr/>
          <p:nvPr/>
        </p:nvSpPr>
        <p:spPr>
          <a:xfrm>
            <a:off x="7226300" y="1546038"/>
            <a:ext cx="3421856" cy="185269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A7365F-0568-F742-94F5-BDF9908C79A6}"/>
              </a:ext>
            </a:extLst>
          </p:cNvPr>
          <p:cNvSpPr/>
          <p:nvPr/>
        </p:nvSpPr>
        <p:spPr>
          <a:xfrm>
            <a:off x="1435233" y="1553366"/>
            <a:ext cx="3421856" cy="185269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Research proposal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Research Proposal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435233" y="1553366"/>
            <a:ext cx="3536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6061C3-EF2E-1A43-85BC-75D25CC309AF}"/>
              </a:ext>
            </a:extLst>
          </p:cNvPr>
          <p:cNvSpPr txBox="1"/>
          <p:nvPr/>
        </p:nvSpPr>
        <p:spPr>
          <a:xfrm>
            <a:off x="1522856" y="1672643"/>
            <a:ext cx="3698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Genomic signatures have proven to be useful as methods for taxonomic classification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D6B4B-4C79-FF4D-8CBC-BCB9CEEA4B4A}"/>
              </a:ext>
            </a:extLst>
          </p:cNvPr>
          <p:cNvSpPr txBox="1"/>
          <p:nvPr/>
        </p:nvSpPr>
        <p:spPr>
          <a:xfrm>
            <a:off x="1490254" y="3511644"/>
            <a:ext cx="3311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https://www.nature.com/articles/s41598-018-38157-3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7A772-4CBB-EC4C-985D-64781D49A31C}"/>
              </a:ext>
            </a:extLst>
          </p:cNvPr>
          <p:cNvSpPr txBox="1"/>
          <p:nvPr/>
        </p:nvSpPr>
        <p:spPr>
          <a:xfrm>
            <a:off x="7408935" y="1687553"/>
            <a:ext cx="30565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Alignment-free machine learning approaches can classify at the species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5ED31A-6474-524F-BFF1-C5AF390C6902}"/>
              </a:ext>
            </a:extLst>
          </p:cNvPr>
          <p:cNvSpPr txBox="1"/>
          <p:nvPr/>
        </p:nvSpPr>
        <p:spPr>
          <a:xfrm>
            <a:off x="7408935" y="3485186"/>
            <a:ext cx="3311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CA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https://bmcgenomics.biomedcentral.com/articles/10.1186/s12864-019-5571-y</a:t>
            </a:r>
            <a:endParaRPr lang="en-US" sz="12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E005C4E-DBF3-0748-8275-810D66A1A753}"/>
              </a:ext>
            </a:extLst>
          </p:cNvPr>
          <p:cNvSpPr/>
          <p:nvPr/>
        </p:nvSpPr>
        <p:spPr>
          <a:xfrm>
            <a:off x="3144999" y="4802556"/>
            <a:ext cx="6126935" cy="14605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99870-F5AC-C94D-ACF7-C5FB44A5D3BC}"/>
              </a:ext>
            </a:extLst>
          </p:cNvPr>
          <p:cNvSpPr txBox="1"/>
          <p:nvPr/>
        </p:nvSpPr>
        <p:spPr>
          <a:xfrm>
            <a:off x="3277976" y="4885965"/>
            <a:ext cx="6296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 what degree of accuracy and sensitivity can alignment-free machine learning approaches classify cancer whole genomic signatures?</a:t>
            </a: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3FAC1779-3738-454B-8072-87126CD9B532}"/>
              </a:ext>
            </a:extLst>
          </p:cNvPr>
          <p:cNvSpPr/>
          <p:nvPr/>
        </p:nvSpPr>
        <p:spPr>
          <a:xfrm rot="5400000">
            <a:off x="4431673" y="2682933"/>
            <a:ext cx="2419941" cy="1569111"/>
          </a:xfrm>
          <a:prstGeom prst="ben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Bent Arrow 24">
            <a:extLst>
              <a:ext uri="{FF2B5EF4-FFF2-40B4-BE49-F238E27FC236}">
                <a16:creationId xmlns:a16="http://schemas.microsoft.com/office/drawing/2014/main" id="{0572BB10-76B2-BA43-BD96-248A407C0CD1}"/>
              </a:ext>
            </a:extLst>
          </p:cNvPr>
          <p:cNvSpPr/>
          <p:nvPr/>
        </p:nvSpPr>
        <p:spPr>
          <a:xfrm rot="16200000" flipH="1">
            <a:off x="5216230" y="2682689"/>
            <a:ext cx="2419941" cy="1569600"/>
          </a:xfrm>
          <a:prstGeom prst="ben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521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Use Case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Research Proposal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AF268-2690-B04A-AD1C-16E4B5CB8F4E}"/>
              </a:ext>
            </a:extLst>
          </p:cNvPr>
          <p:cNvSpPr txBox="1"/>
          <p:nvPr/>
        </p:nvSpPr>
        <p:spPr>
          <a:xfrm>
            <a:off x="1490050" y="1713664"/>
            <a:ext cx="9211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Generated simulated </a:t>
            </a:r>
            <a:r>
              <a:rPr lang="en-US" sz="2400" b="1" dirty="0"/>
              <a:t>cancer sequences as </a:t>
            </a:r>
            <a:r>
              <a:rPr lang="en-US" sz="2400" b="1" dirty="0" err="1"/>
              <a:t>fasta</a:t>
            </a:r>
            <a:r>
              <a:rPr lang="en-US" sz="2400" b="1" dirty="0"/>
              <a:t> files </a:t>
            </a:r>
            <a:r>
              <a:rPr lang="en-US" sz="2400" dirty="0"/>
              <a:t>based on biologically representative frequencies of </a:t>
            </a:r>
            <a:r>
              <a:rPr lang="en-US" sz="2400" b="1" dirty="0"/>
              <a:t>SBS, DBS and single- base indels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Benchmark the alignment-free machine learning with digital signal processing approach for sensitivity between different cancer types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Benchmark the alignment-free machine learning approach for accuracy across </a:t>
            </a:r>
            <a:r>
              <a:rPr lang="en-US" sz="2400" b="1" dirty="0"/>
              <a:t>successive iterations of mutation signature simulation</a:t>
            </a:r>
            <a:r>
              <a:rPr lang="en-US" sz="2400" dirty="0"/>
              <a:t> on the same sequence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8902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14022E-C94D-5A40-916B-7E39B5A5B281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Proof of concept: Liver-</a:t>
            </a:r>
            <a:r>
              <a:rPr lang="en-US" dirty="0" err="1"/>
              <a:t>hcc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33030B-9CA5-8049-BFDC-9D01FEDABED5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EFA666-DA27-F747-8A6D-31A31214C7E9}"/>
              </a:ext>
            </a:extLst>
          </p:cNvPr>
          <p:cNvSpPr txBox="1"/>
          <p:nvPr/>
        </p:nvSpPr>
        <p:spPr>
          <a:xfrm>
            <a:off x="1490050" y="1713664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B96AE4-E5B7-CD4C-B290-F6ED0F503CC1}"/>
              </a:ext>
            </a:extLst>
          </p:cNvPr>
          <p:cNvSpPr txBox="1"/>
          <p:nvPr/>
        </p:nvSpPr>
        <p:spPr>
          <a:xfrm>
            <a:off x="427400" y="1281928"/>
            <a:ext cx="1141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SomaticSiMu</a:t>
            </a:r>
            <a:r>
              <a:rPr lang="en-US" sz="2400" dirty="0"/>
              <a:t> SBS Mutation Profile after 10 Generations of Simulation on Chromosome 22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5339C-08A2-6443-8375-BB1FEF993303}"/>
              </a:ext>
            </a:extLst>
          </p:cNvPr>
          <p:cNvSpPr/>
          <p:nvPr/>
        </p:nvSpPr>
        <p:spPr>
          <a:xfrm>
            <a:off x="8657342" y="6438145"/>
            <a:ext cx="3437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https://cancer.sanger.ac.uk/cosmic/signatures/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06ED5A-0C01-554D-A82E-31A0BA1F9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74" y="5351501"/>
            <a:ext cx="5168900" cy="1130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2CA784-DF08-4040-B8E4-AFE03E9D8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828" y="5346243"/>
            <a:ext cx="5168900" cy="11303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9DFC21-74FB-0042-812A-9AA9D576C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1" y="1855796"/>
            <a:ext cx="8913117" cy="24908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46AB01C-C7BC-C844-B3A8-DC26CC9D4917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5AD756-5573-2B40-8ED3-B73C2C2273AB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01204E-2C4B-FA40-81F3-BB8509CC821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83E46F-5C78-CC4A-A266-B3CF9A26AA4F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Somatic </a:t>
            </a:r>
            <a:r>
              <a:rPr lang="en-US" dirty="0" err="1">
                <a:solidFill>
                  <a:schemeClr val="bg1"/>
                </a:solidFill>
              </a:rPr>
              <a:t>SiMu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0B7E60-7F36-4946-906C-2ADA73C3D31F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931DFE-5B10-FA41-81E8-DE1CCC8D4D7C}"/>
              </a:ext>
            </a:extLst>
          </p:cNvPr>
          <p:cNvSpPr txBox="1"/>
          <p:nvPr/>
        </p:nvSpPr>
        <p:spPr>
          <a:xfrm>
            <a:off x="389425" y="4569460"/>
            <a:ext cx="1141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COSMIC Mutation Profile for SBS5 and SBS12 active in Liver-HCC </a:t>
            </a:r>
          </a:p>
        </p:txBody>
      </p:sp>
    </p:spTree>
    <p:extLst>
      <p:ext uri="{BB962C8B-B14F-4D97-AF65-F5344CB8AC3E}">
        <p14:creationId xmlns:p14="http://schemas.microsoft.com/office/powerpoint/2010/main" val="300417410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{1EE7A0C8-82A7-4843-B07F-A30423A98B8C}tf10001123</Template>
  <TotalTime>3742</TotalTime>
  <Words>669</Words>
  <Application>Microsoft Macintosh PowerPoint</Application>
  <PresentationFormat>Widescreen</PresentationFormat>
  <Paragraphs>184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Wingdings 2</vt:lpstr>
      <vt:lpstr>Dividend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Chen</dc:creator>
  <cp:lastModifiedBy>David Chen</cp:lastModifiedBy>
  <cp:revision>15</cp:revision>
  <dcterms:created xsi:type="dcterms:W3CDTF">2020-08-05T01:52:21Z</dcterms:created>
  <dcterms:modified xsi:type="dcterms:W3CDTF">2020-08-18T19:49:51Z</dcterms:modified>
</cp:coreProperties>
</file>